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0" roundtripDataSignature="AMtx7mi8n8YjP5RHOQsTLVLN2NbnsTsX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c6b8bb7f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c6b8bb7f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c6b8bb7f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c6b8bb7f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c6b8bb7f3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c6b8bb7f3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c6b8bb7f3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c6b8bb7f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c6b8bb7f3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c6b8bb7f3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c6b8bb7f3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c6b8bb7f3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c6b8bb7f3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c6b8bb7f3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c6b8bb7f3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c6b8bb7f3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c6b8bb7f3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c6b8bb7f3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c6b8bb7f3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c6b8bb7f3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23046a0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23046a0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c6b8bb7f3_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c6b8bb7f3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c6b8bb7f3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c6b8bb7f3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c6b8bb7f3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c6b8bb7f3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c6b8bb7f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ec6b8bb7f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c6b8bb7f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c6b8bb7f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c6b8bb7f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c6b8bb7f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c6b8bb7f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c6b8bb7f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c6b8bb7f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c6b8bb7f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c6b8bb7f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ec6b8bb7f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c6b8bb7f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c6b8bb7f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c6b8bb7f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c6b8bb7f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c6b8bb7f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c6b8bb7f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c6b8bb7f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ec6b8bb7f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ec6b8bb7f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ec6b8bb7f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c6b8bb7f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ec6b8bb7f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c6b8bb7f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c6b8bb7f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c6b8bb7f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ec6b8bb7f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c6b8bb7f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c6b8bb7f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c6b8bb7f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c6b8bb7f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ec6b8bb7f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ec6b8bb7f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c6b8bb7f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c6b8bb7f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c6b8bb7f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ec6b8bb7f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c6b8bb7f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c6b8bb7f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c6b8bb7f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c6b8bb7f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ec6b8bb7f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ec6b8bb7f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c6b8bb7f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ec6b8bb7f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c6b8bb7f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c6b8bb7f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c6b8bb7f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c6b8bb7f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ec6b8bb7f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ec6b8bb7f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ec6b8bb7f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ec6b8bb7f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읽는 방식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c6b8bb7f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c6b8bb7f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ec6b8bb7f3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ec6b8bb7f3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c6b8bb7f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ec6b8bb7f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c6b8bb7f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ec6b8bb7f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c6b8bb7f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ec6b8bb7f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c6b8bb7f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c6b8bb7f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c6b8bb7f3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ec6b8bb7f3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c6b8bb7f3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ec6b8bb7f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c6b8bb7f3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c6b8bb7f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c6b8bb7f3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ec6b8bb7f3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c6b8bb7f3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ec6b8bb7f3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c6b8bb7f3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ec6b8bb7f3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ec6b8bb7f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ec6b8bb7f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c6b8bb7f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ec6b8bb7f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c6b8bb7f3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1ec6b8bb7f3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ec6b8bb7f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ec6b8bb7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c6b8bb7f3_1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c6b8bb7f3_1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c6b8bb7f3_1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c6b8bb7f3_1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c6b8bb7f3_1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c6b8bb7f3_1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dgqoIcyOrri9Oa8TKTYgCrC23lIPs0ei/view" TargetMode="External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Relationship Id="rId4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hyperlink" Target="https://www.imaeil.com/page/view/2010090910444604946" TargetMode="External"/><Relationship Id="rId6" Type="http://schemas.openxmlformats.org/officeDocument/2006/relationships/hyperlink" Target="https://www.donga.com/news/Society/article/all/20221015/115962615/1" TargetMode="External"/><Relationship Id="rId7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2919300" y="1709938"/>
            <a:ext cx="33054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>
                <a:solidFill>
                  <a:schemeClr val="dk2"/>
                </a:solidFill>
              </a:rPr>
              <a:t>점점점(…)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4572000" y="3904700"/>
            <a:ext cx="4144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2"/>
                </a:solidFill>
              </a:rPr>
              <a:t>강재환, </a:t>
            </a:r>
            <a:r>
              <a:rPr b="1" lang="ko" sz="1600">
                <a:solidFill>
                  <a:schemeClr val="dk2"/>
                </a:solidFill>
              </a:rPr>
              <a:t>김진완, 김혁구, </a:t>
            </a:r>
            <a:r>
              <a:rPr b="1" i="0" lang="ko" sz="1600" u="none" cap="none" strike="noStrike">
                <a:solidFill>
                  <a:schemeClr val="dk2"/>
                </a:solidFill>
              </a:rPr>
              <a:t>박진욱, 홍종현</a:t>
            </a:r>
            <a:endParaRPr b="1" i="0" sz="1600" u="none" cap="none" strike="noStrike">
              <a:solidFill>
                <a:schemeClr val="dk2"/>
              </a:solidFill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5614475" y="3081550"/>
            <a:ext cx="256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</a:rPr>
              <a:t>IMAGE PROCESSING PROJECT</a:t>
            </a:r>
            <a:endParaRPr b="1"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c6b8bb7f3_3_0"/>
          <p:cNvSpPr txBox="1"/>
          <p:nvPr/>
        </p:nvSpPr>
        <p:spPr>
          <a:xfrm>
            <a:off x="1981500" y="348200"/>
            <a:ext cx="51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S/W Flowchart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38" name="Google Shape;138;g1ec6b8bb7f3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2225"/>
            <a:ext cx="8839198" cy="339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ec6b8bb7f3_3_0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c6b8bb7f3_0_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점자의 Binary값 데이터 추출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Binary 데이터를 한글 초성, 중성, 종성으로 변환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글자 조합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스피커 출력</a:t>
            </a:r>
            <a:endParaRPr/>
          </a:p>
        </p:txBody>
      </p:sp>
      <p:sp>
        <p:nvSpPr>
          <p:cNvPr id="145" name="Google Shape;145;g1ec6b8bb7f3_0_38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46" name="Google Shape;146;g1ec6b8bb7f3_0_38"/>
          <p:cNvSpPr txBox="1"/>
          <p:nvPr/>
        </p:nvSpPr>
        <p:spPr>
          <a:xfrm>
            <a:off x="1981500" y="340475"/>
            <a:ext cx="51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800">
                <a:solidFill>
                  <a:schemeClr val="dk2"/>
                </a:solidFill>
              </a:rPr>
              <a:t>S/W Architecture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c6b8bb7f3_2_27"/>
          <p:cNvSpPr txBox="1"/>
          <p:nvPr/>
        </p:nvSpPr>
        <p:spPr>
          <a:xfrm>
            <a:off x="1886000" y="277400"/>
            <a:ext cx="51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점자  검출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52" name="Google Shape;152;g1ec6b8bb7f3_2_27"/>
          <p:cNvPicPr preferRelativeResize="0"/>
          <p:nvPr/>
        </p:nvPicPr>
        <p:blipFill rotWithShape="1">
          <a:blip r:embed="rId3">
            <a:alphaModFix/>
          </a:blip>
          <a:srcRect b="40113" l="28005" r="1701" t="47304"/>
          <a:stretch/>
        </p:blipFill>
        <p:spPr>
          <a:xfrm>
            <a:off x="340574" y="1529925"/>
            <a:ext cx="5383449" cy="6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ec6b8bb7f3_2_27"/>
          <p:cNvPicPr preferRelativeResize="0"/>
          <p:nvPr/>
        </p:nvPicPr>
        <p:blipFill rotWithShape="1">
          <a:blip r:embed="rId4">
            <a:alphaModFix/>
          </a:blip>
          <a:srcRect b="41287" l="28007" r="2461" t="46941"/>
          <a:stretch/>
        </p:blipFill>
        <p:spPr>
          <a:xfrm>
            <a:off x="340564" y="803425"/>
            <a:ext cx="5383460" cy="5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ec6b8bb7f3_2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900" y="2571750"/>
            <a:ext cx="3853474" cy="21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ec6b8bb7f3_2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2200" y="1368100"/>
            <a:ext cx="7197187" cy="1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ec6b8bb7f3_2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8520" y="2135875"/>
            <a:ext cx="4490851" cy="2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ec6b8bb7f3_2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50" y="2374039"/>
            <a:ext cx="3532850" cy="23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ec6b8bb7f3_2_27"/>
          <p:cNvSpPr txBox="1"/>
          <p:nvPr>
            <p:ph type="title"/>
          </p:nvPr>
        </p:nvSpPr>
        <p:spPr>
          <a:xfrm>
            <a:off x="5724025" y="771300"/>
            <a:ext cx="31860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점자를 GRAYSCALE로 가져온 뒤</a:t>
            </a:r>
            <a:endParaRPr sz="1420"/>
          </a:p>
        </p:txBody>
      </p:sp>
      <p:sp>
        <p:nvSpPr>
          <p:cNvPr id="159" name="Google Shape;159;g1ec6b8bb7f3_2_27"/>
          <p:cNvSpPr txBox="1"/>
          <p:nvPr>
            <p:ph type="title"/>
          </p:nvPr>
        </p:nvSpPr>
        <p:spPr>
          <a:xfrm>
            <a:off x="5724025" y="1660108"/>
            <a:ext cx="31860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이미지 데이터를 Binary으로 바꾼다</a:t>
            </a:r>
            <a:endParaRPr sz="1420"/>
          </a:p>
        </p:txBody>
      </p:sp>
      <p:sp>
        <p:nvSpPr>
          <p:cNvPr id="160" name="Google Shape;160;g1ec6b8bb7f3_2_27"/>
          <p:cNvSpPr txBox="1"/>
          <p:nvPr>
            <p:ph type="title"/>
          </p:nvPr>
        </p:nvSpPr>
        <p:spPr>
          <a:xfrm>
            <a:off x="2149200" y="4701175"/>
            <a:ext cx="51810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/>
              <a:t>findContours 함수</a:t>
            </a:r>
            <a:r>
              <a:rPr lang="ko" sz="1420"/>
              <a:t>를 통해 각 점의 중심을 구한다</a:t>
            </a:r>
            <a:endParaRPr sz="1420"/>
          </a:p>
        </p:txBody>
      </p:sp>
      <p:sp>
        <p:nvSpPr>
          <p:cNvPr id="161" name="Google Shape;161;g1ec6b8bb7f3_2_27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62" name="Google Shape;162;g1ec6b8bb7f3_2_27"/>
          <p:cNvCxnSpPr/>
          <p:nvPr/>
        </p:nvCxnSpPr>
        <p:spPr>
          <a:xfrm>
            <a:off x="4153275" y="3559825"/>
            <a:ext cx="7926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c6b8bb7f3_2_2"/>
          <p:cNvSpPr txBox="1"/>
          <p:nvPr/>
        </p:nvSpPr>
        <p:spPr>
          <a:xfrm>
            <a:off x="1942900" y="359464"/>
            <a:ext cx="51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점자 단어별 소분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68" name="Google Shape;168;g1ec6b8bb7f3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99" y="874336"/>
            <a:ext cx="4534925" cy="250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ec6b8bb7f3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174" y="866614"/>
            <a:ext cx="4000275" cy="290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ec6b8bb7f3_2_2"/>
          <p:cNvSpPr txBox="1"/>
          <p:nvPr>
            <p:ph type="title"/>
          </p:nvPr>
        </p:nvSpPr>
        <p:spPr>
          <a:xfrm>
            <a:off x="340575" y="3831587"/>
            <a:ext cx="64203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점자의 글자를 기준은 점자간의 거리인데,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점과 점 사이의 거리가 살짝 더 긴 거리를 기준으로 점자를 나눈다.</a:t>
            </a:r>
            <a:endParaRPr sz="1420"/>
          </a:p>
        </p:txBody>
      </p:sp>
      <p:sp>
        <p:nvSpPr>
          <p:cNvPr id="171" name="Google Shape;171;g1ec6b8bb7f3_2_2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c6b8bb7f3_2_17"/>
          <p:cNvSpPr txBox="1"/>
          <p:nvPr/>
        </p:nvSpPr>
        <p:spPr>
          <a:xfrm>
            <a:off x="1981500" y="348913"/>
            <a:ext cx="51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점자 단어별 소분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77" name="Google Shape;177;g1ec6b8bb7f3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0" y="843292"/>
            <a:ext cx="2652600" cy="24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ec6b8bb7f3_2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022" y="843293"/>
            <a:ext cx="2533600" cy="243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ec6b8bb7f3_2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500" y="845393"/>
            <a:ext cx="3580699" cy="24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ec6b8bb7f3_2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1225" y="3331700"/>
            <a:ext cx="4623974" cy="16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ec6b8bb7f3_2_17"/>
          <p:cNvSpPr txBox="1"/>
          <p:nvPr>
            <p:ph type="title"/>
          </p:nvPr>
        </p:nvSpPr>
        <p:spPr>
          <a:xfrm>
            <a:off x="187575" y="3426059"/>
            <a:ext cx="4059900" cy="15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2 * 3의 점자를 하나씩 구별하기 위해 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왼쪽과 오른쪽으로 나눈다.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이 상태에서 아래서부터 contours2의 contourArea를 통해 점자 한 점의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Binary값을 추출해낸다. </a:t>
            </a:r>
            <a:endParaRPr sz="1420"/>
          </a:p>
        </p:txBody>
      </p:sp>
      <p:sp>
        <p:nvSpPr>
          <p:cNvPr id="182" name="Google Shape;182;g1ec6b8bb7f3_2_17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ec6b8bb7f3_2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00" y="771300"/>
            <a:ext cx="8213725" cy="14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ec6b8bb7f3_2_53"/>
          <p:cNvSpPr txBox="1"/>
          <p:nvPr/>
        </p:nvSpPr>
        <p:spPr>
          <a:xfrm>
            <a:off x="1981500" y="309600"/>
            <a:ext cx="51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점자 Binary Data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89" name="Google Shape;189;g1ec6b8bb7f3_2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00" y="2264800"/>
            <a:ext cx="76771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ec6b8bb7f3_2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00" y="2527550"/>
            <a:ext cx="4075431" cy="23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ec6b8bb7f3_2_53"/>
          <p:cNvSpPr txBox="1"/>
          <p:nvPr>
            <p:ph type="title"/>
          </p:nvPr>
        </p:nvSpPr>
        <p:spPr>
          <a:xfrm>
            <a:off x="4572000" y="2964450"/>
            <a:ext cx="4059900" cy="15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vector로 저장된 점자의 Binary값을 string으로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변환한 뒤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중복된 점자 데이터는 add_sts함수와 데이터셋을 통해 이 점자가 어떤 글자인지 분류한 뒤, sentence string에 할당한다.</a:t>
            </a:r>
            <a:endParaRPr sz="1420"/>
          </a:p>
        </p:txBody>
      </p:sp>
      <p:sp>
        <p:nvSpPr>
          <p:cNvPr id="192" name="Google Shape;192;g1ec6b8bb7f3_2_53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ec6b8bb7f3_2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0" y="924650"/>
            <a:ext cx="3696824" cy="29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ec6b8bb7f3_2_58"/>
          <p:cNvSpPr txBox="1"/>
          <p:nvPr/>
        </p:nvSpPr>
        <p:spPr>
          <a:xfrm>
            <a:off x="1981500" y="301875"/>
            <a:ext cx="51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점자 Binary Data 한글화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99" name="Google Shape;199;g1ec6b8bb7f3_2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750" y="924649"/>
            <a:ext cx="3298350" cy="29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ec6b8bb7f3_2_58"/>
          <p:cNvSpPr txBox="1"/>
          <p:nvPr>
            <p:ph type="title"/>
          </p:nvPr>
        </p:nvSpPr>
        <p:spPr>
          <a:xfrm>
            <a:off x="1417425" y="3996550"/>
            <a:ext cx="57588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add_sts함수가 중복되는 점자 Binary값을 분류하여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점자에 대응되는 글자 출력한다.</a:t>
            </a:r>
            <a:endParaRPr sz="1420"/>
          </a:p>
        </p:txBody>
      </p:sp>
      <p:sp>
        <p:nvSpPr>
          <p:cNvPr id="201" name="Google Shape;201;g1ec6b8bb7f3_2_58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02" name="Google Shape;202;g1ec6b8bb7f3_2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974" y="4353075"/>
            <a:ext cx="7527225" cy="3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1ec6b8bb7f3_1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624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ec6b8bb7f3_1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98850"/>
            <a:ext cx="552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ec6b8bb7f3_10_2"/>
          <p:cNvSpPr txBox="1"/>
          <p:nvPr/>
        </p:nvSpPr>
        <p:spPr>
          <a:xfrm>
            <a:off x="4464075" y="1000750"/>
            <a:ext cx="4061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추출된 글자를 먼저 queue에 삽입한다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한글은 2byte이므로 2byte를 복사함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0" name="Google Shape;210;g1ec6b8bb7f3_10_2"/>
          <p:cNvSpPr txBox="1"/>
          <p:nvPr/>
        </p:nvSpPr>
        <p:spPr>
          <a:xfrm>
            <a:off x="5543300" y="2698075"/>
            <a:ext cx="29238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초성이 없을경우 임의로 ‘ㅇ’ 데이터를 추가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1" name="Google Shape;211;g1ec6b8bb7f3_10_2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2" name="Google Shape;212;g1ec6b8bb7f3_10_2"/>
          <p:cNvSpPr txBox="1"/>
          <p:nvPr/>
        </p:nvSpPr>
        <p:spPr>
          <a:xfrm>
            <a:off x="1981500" y="301875"/>
            <a:ext cx="51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글자 추출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1ec6b8bb7f3_1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1015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ec6b8bb7f3_10_7"/>
          <p:cNvSpPr txBox="1"/>
          <p:nvPr/>
        </p:nvSpPr>
        <p:spPr>
          <a:xfrm>
            <a:off x="5082175" y="1059600"/>
            <a:ext cx="34731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종성의 유무는 ,로 구분한다</a:t>
            </a:r>
            <a:br>
              <a:rPr lang="ko" sz="1800">
                <a:solidFill>
                  <a:schemeClr val="dk2"/>
                </a:solidFill>
              </a:rPr>
            </a:br>
            <a:r>
              <a:rPr lang="ko" sz="1800">
                <a:solidFill>
                  <a:schemeClr val="dk2"/>
                </a:solidFill>
              </a:rPr>
              <a:t>복합 자음은 ㄹ,ㄱ,처럼 두개이므로 두번 체크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g1ec6b8bb7f3_10_7"/>
          <p:cNvSpPr txBox="1"/>
          <p:nvPr/>
        </p:nvSpPr>
        <p:spPr>
          <a:xfrm>
            <a:off x="5150850" y="2472400"/>
            <a:ext cx="30513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g1ec6b8bb7f3_10_7"/>
          <p:cNvSpPr txBox="1"/>
          <p:nvPr/>
        </p:nvSpPr>
        <p:spPr>
          <a:xfrm>
            <a:off x="5307825" y="2776550"/>
            <a:ext cx="28551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종성까지 확인했으면 queue의 데이터를 꺼내서 글자를 합치고 출력한다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1" name="Google Shape;221;g1ec6b8bb7f3_10_7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22" name="Google Shape;222;g1ec6b8bb7f3_10_7"/>
          <p:cNvSpPr txBox="1"/>
          <p:nvPr/>
        </p:nvSpPr>
        <p:spPr>
          <a:xfrm>
            <a:off x="1981500" y="301875"/>
            <a:ext cx="51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글자 추출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ec6b8bb7f3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1952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ec6b8bb7f3_2_68"/>
          <p:cNvSpPr txBox="1"/>
          <p:nvPr/>
        </p:nvSpPr>
        <p:spPr>
          <a:xfrm>
            <a:off x="4464075" y="1098850"/>
            <a:ext cx="38853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글자 데이터를 받으면 유니코드로 합친다</a:t>
            </a:r>
            <a:br>
              <a:rPr lang="ko" sz="1500">
                <a:solidFill>
                  <a:schemeClr val="dk2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[{(초성)×588}+{(중성)×28}+(종성)]+44032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받아온 데이터는 map에 저장된 데이터를 검색해서 해당하는 값을 가져오고 공식에 적용한다</a:t>
            </a:r>
            <a:br>
              <a:rPr lang="ko" sz="1500">
                <a:solidFill>
                  <a:schemeClr val="dk1"/>
                </a:solidFill>
              </a:rPr>
            </a:b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아래는 유니코드를 적용해서 한 글자씩 출력한 모습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29" name="Google Shape;229;g1ec6b8bb7f3_2_68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30" name="Google Shape;230;g1ec6b8bb7f3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75225"/>
            <a:ext cx="6558425" cy="3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ec6b8bb7f3_2_68"/>
          <p:cNvSpPr txBox="1"/>
          <p:nvPr/>
        </p:nvSpPr>
        <p:spPr>
          <a:xfrm>
            <a:off x="1981500" y="301875"/>
            <a:ext cx="518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</a:rPr>
              <a:t>추출된 글자 조합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a23046a026_2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구성 인원 및 역할 담당</a:t>
            </a:r>
            <a:endParaRPr/>
          </a:p>
        </p:txBody>
      </p:sp>
      <p:sp>
        <p:nvSpPr>
          <p:cNvPr id="62" name="Google Shape;62;g2a23046a026_2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381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5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</a:rPr>
              <a:t>강재환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</a:rPr>
              <a:t>점자 binary화 알고리즘 구현, 자음과 모음을 합치는 코드 연구, 점자를 OpenCV 영상 처리 방식으로 검출하는 아이디어 제시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</a:rPr>
              <a:t>김진완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</a:rPr>
              <a:t>점자 binary화 알고리즘 연구, 자음과 모음을 합치는 코드 연구, 프로젝트 방향성 제시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</a:rPr>
              <a:t>김혁구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</a:rPr>
              <a:t>점자 binary화 알고리즘 구현, 점자 Binary값 한글화 알고리즘 구현, 자음과 모음을 합치는 코드 연구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</a:rPr>
              <a:t>박진욱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</a:rPr>
              <a:t>점자 binary화 알고리즘 연구, 자음과 모음을 합치는 코드 연구, 한글을 소리로 출력하는 c++ 코드 연구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</a:rPr>
              <a:t>홍종현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ko" sz="1200">
                <a:solidFill>
                  <a:srgbClr val="1F2328"/>
                </a:solidFill>
                <a:highlight>
                  <a:srgbClr val="FFFFFF"/>
                </a:highlight>
              </a:rPr>
              <a:t>점자 binary화 알고리즘 구현, 자음과 모음을 합치는 코드 구현, 샘플 코드 작성 및 적용, 텍스트-&gt;음성 출력 코드 구현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c6b8bb7f3_8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바이너리 정의</a:t>
            </a:r>
            <a:endParaRPr b="1"/>
          </a:p>
        </p:txBody>
      </p:sp>
      <p:sp>
        <p:nvSpPr>
          <p:cNvPr id="237" name="Google Shape;237;g1ec6b8bb7f3_8_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map&lt;string, vector&lt;string&gt;&gt;타입 Map 자료구조로 정의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	{“000100” :  “ㄱ”},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{“001100” : [“ㅆ,”,”ㅖ”]},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 하나의 key에 데이터가 여러개 입력될 것에 대비해서 vector에 value값들을 할당할 수 있게 구현함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ec6b8bb7f3_8_19"/>
          <p:cNvSpPr txBox="1"/>
          <p:nvPr/>
        </p:nvSpPr>
        <p:spPr>
          <a:xfrm>
            <a:off x="3489700" y="3147300"/>
            <a:ext cx="41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9" name="Google Shape;239;g1ec6b8bb7f3_8_19"/>
          <p:cNvSpPr txBox="1"/>
          <p:nvPr/>
        </p:nvSpPr>
        <p:spPr>
          <a:xfrm>
            <a:off x="311700" y="3402275"/>
            <a:ext cx="5762700" cy="93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accent1"/>
                </a:solidFill>
              </a:rPr>
              <a:t>map&lt;string, vector&lt;string&gt;&gt; koreanBrailleMap;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accent1"/>
                </a:solidFill>
              </a:rPr>
              <a:t>brailleInit(koreanBrailleMap);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0" name="Google Shape;240;g1ec6b8bb7f3_8_19"/>
          <p:cNvSpPr txBox="1"/>
          <p:nvPr/>
        </p:nvSpPr>
        <p:spPr>
          <a:xfrm>
            <a:off x="3008875" y="2600900"/>
            <a:ext cx="41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1" name="Google Shape;241;g1ec6b8bb7f3_8_19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c6b8bb7f3_8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스피커 출력</a:t>
            </a:r>
            <a:endParaRPr b="1"/>
          </a:p>
        </p:txBody>
      </p:sp>
      <p:sp>
        <p:nvSpPr>
          <p:cNvPr id="247" name="Google Shape;247;g1ec6b8bb7f3_8_7"/>
          <p:cNvSpPr txBox="1"/>
          <p:nvPr>
            <p:ph idx="1" type="body"/>
          </p:nvPr>
        </p:nvSpPr>
        <p:spPr>
          <a:xfrm>
            <a:off x="311700" y="1123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SpeakText(sentece_w.c_str());</a:t>
            </a:r>
            <a:endParaRPr/>
          </a:p>
        </p:txBody>
      </p:sp>
      <p:pic>
        <p:nvPicPr>
          <p:cNvPr id="248" name="Google Shape;248;g1ec6b8bb7f3_8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25" y="959450"/>
            <a:ext cx="76200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ec6b8bb7f3_8_7"/>
          <p:cNvSpPr txBox="1"/>
          <p:nvPr/>
        </p:nvSpPr>
        <p:spPr>
          <a:xfrm>
            <a:off x="459000" y="3751975"/>
            <a:ext cx="3000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</a:rPr>
              <a:t>SpeakText(sentece_w.c_str());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0" name="Google Shape;250;g1ec6b8bb7f3_8_7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02 SoftWare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51" name="Google Shape;251;g1ec6b8bb7f3_8_7"/>
          <p:cNvSpPr txBox="1"/>
          <p:nvPr/>
        </p:nvSpPr>
        <p:spPr>
          <a:xfrm>
            <a:off x="4363950" y="2819450"/>
            <a:ext cx="3963300" cy="1508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Speak : 음성데이터 출력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WaitUntilDone : 음성출력끝날때까지 대기 (끊김 방지)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ko" sz="1800">
                <a:solidFill>
                  <a:schemeClr val="dk2"/>
                </a:solidFill>
              </a:rPr>
              <a:t>Release : 메모리 해제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1ec6b8bb7f3_8_2" title="애국가 2절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12100"/>
            <a:ext cx="4572000" cy="31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ec6b8bb7f3_8_2"/>
          <p:cNvSpPr txBox="1"/>
          <p:nvPr/>
        </p:nvSpPr>
        <p:spPr>
          <a:xfrm>
            <a:off x="242975" y="220450"/>
            <a:ext cx="15873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03 사용 및 발전 방향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58" name="Google Shape;258;g1ec6b8bb7f3_8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 </a:t>
            </a:r>
            <a:r>
              <a:rPr lang="ko"/>
              <a:t>애국가 3절 출력 </a:t>
            </a:r>
            <a:r>
              <a:rPr lang="ko"/>
              <a:t>&gt;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c6b8bb7f3_0_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</a:t>
            </a:r>
            <a:r>
              <a:rPr lang="ko"/>
              <a:t> 화곡동 A씨 </a:t>
            </a:r>
            <a:r>
              <a:rPr lang="ko"/>
              <a:t>&gt;</a:t>
            </a:r>
            <a:endParaRPr/>
          </a:p>
        </p:txBody>
      </p:sp>
      <p:pic>
        <p:nvPicPr>
          <p:cNvPr id="264" name="Google Shape;264;g1ec6b8bb7f3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3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ec6b8bb7f3_0_44"/>
          <p:cNvSpPr txBox="1"/>
          <p:nvPr/>
        </p:nvSpPr>
        <p:spPr>
          <a:xfrm>
            <a:off x="242975" y="220450"/>
            <a:ext cx="15873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03 사용 및 발전 방향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c6b8bb7f3_0_55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420"/>
              <a:t>오늘은 장애인의 날인 2024년 4월 20일.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420"/>
              <a:t>강서구 화곡동에 사는 시각장애인 A씨는 오늘 하루 바쁜 일이 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1420"/>
              <a:t>바로 장애인의 날 기념 행사에서 색소폰을 연주해 달라는 요청을 받았기 때문이다.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271" name="Google Shape;271;g1ec6b8bb7f3_0_55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g1ec6b8bb7f3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5750"/>
            <a:ext cx="8520599" cy="368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c6b8bb7f3_0_84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A씨는 과거 유명한 색소폰 연주자였지만 교통 사고를 당해서 시력을 잃고 절망에 빠졌다. 하지만 강서구청 장애인복지과의 지원으로 살아갈 희망을 조금씩 얻고 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278" name="Google Shape;278;g1ec6b8bb7f3_0_84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1ec6b8bb7f3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5750"/>
            <a:ext cx="8520599" cy="368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c6b8bb7f3_0_90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20"/>
              <a:t>사실, 단순히 행사에 참여하는 것만 생각하면 바쁜 일까지는 아니다.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20"/>
              <a:t>A씨는 오전에 피부과에 가서 진료도 받아야 한다.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285" name="Google Shape;285;g1ec6b8bb7f3_0_90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g1ec6b8bb7f3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5750"/>
            <a:ext cx="8520599" cy="368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c6b8bb7f3_0_96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어제 냄비가 뜨거운 줄 모르고 만졌다가 손가락에 화상을 입었다. 그래서 점자를 읽는 것이 조금 어려워졌다. 그러나 [점점점] 프로그램이 탑재된 지팡이를 사용하면 점자 근처에 가기만 해도 한글로 바꿔서 읽어준다.</a:t>
            </a:r>
            <a:endParaRPr sz="1420"/>
          </a:p>
        </p:txBody>
      </p:sp>
      <p:sp>
        <p:nvSpPr>
          <p:cNvPr id="292" name="Google Shape;292;g1ec6b8bb7f3_0_96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g1ec6b8bb7f3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5750"/>
            <a:ext cx="8520599" cy="368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ec6b8bb7f3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387" y="1327000"/>
            <a:ext cx="1057975" cy="23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c6b8bb7f3_0_105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A씨는 화곡대학병원에 도착했다.</a:t>
            </a:r>
            <a:endParaRPr sz="1420"/>
          </a:p>
        </p:txBody>
      </p:sp>
      <p:sp>
        <p:nvSpPr>
          <p:cNvPr id="300" name="Google Shape;300;g1ec6b8bb7f3_0_105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g1ec6b8bb7f3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ec6b8bb7f3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025" y="1265475"/>
            <a:ext cx="1057975" cy="23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c6b8bb7f3_0_115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그런데 갑자기 화장실에 가고 싶어졌다.</a:t>
            </a:r>
            <a:endParaRPr sz="1420"/>
          </a:p>
        </p:txBody>
      </p:sp>
      <p:sp>
        <p:nvSpPr>
          <p:cNvPr id="308" name="Google Shape;308;g1ec6b8bb7f3_0_115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g1ec6b8bb7f3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996250" y="2041200"/>
            <a:ext cx="15987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ko" sz="4500">
                <a:solidFill>
                  <a:schemeClr val="dk2"/>
                </a:solidFill>
              </a:rPr>
              <a:t>목차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745650" y="664175"/>
            <a:ext cx="19770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01 프로젝트 개요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3714750" y="1666363"/>
            <a:ext cx="1598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02 SoftWare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3735702" y="2676300"/>
            <a:ext cx="2357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03 사용 및 발전 방향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3745650" y="3757225"/>
            <a:ext cx="1598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04 문제점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3797652" y="3686225"/>
            <a:ext cx="1598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6726200" y="625550"/>
            <a:ext cx="1598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- 훈맹정음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- </a:t>
            </a:r>
            <a:r>
              <a:rPr lang="ko" sz="1200">
                <a:solidFill>
                  <a:schemeClr val="dk2"/>
                </a:solidFill>
              </a:rPr>
              <a:t>개발 동기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6726200" y="2668575"/>
            <a:ext cx="1598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- 애국가 3절 출력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- 화곡동 A씨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6726200" y="1728175"/>
            <a:ext cx="1598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- S/W Flowchart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- S/W Architecture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6755052" y="3757225"/>
            <a:ext cx="1863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- </a:t>
            </a:r>
            <a:r>
              <a:rPr lang="ko" sz="1200">
                <a:solidFill>
                  <a:schemeClr val="dk2"/>
                </a:solidFill>
              </a:rPr>
              <a:t>문제점 및 해결 방법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6371225" y="625550"/>
            <a:ext cx="84900" cy="5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6371225" y="1681837"/>
            <a:ext cx="84900" cy="5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6371213" y="2633542"/>
            <a:ext cx="84900" cy="5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6371213" y="3701671"/>
            <a:ext cx="84900" cy="5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c6b8bb7f3_0_121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가까운 화장실을 발견했다. 점자를 발견했지만 손에 입은 화상 때문에 읽기가 어렵다. 그래서 [점점점 지팡이]를 가져다댔다.</a:t>
            </a:r>
            <a:endParaRPr sz="1420"/>
          </a:p>
        </p:txBody>
      </p:sp>
      <p:sp>
        <p:nvSpPr>
          <p:cNvPr id="315" name="Google Shape;315;g1ec6b8bb7f3_0_121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g1ec6b8bb7f3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c6b8bb7f3_0_141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여자화장실</a:t>
            </a:r>
            <a:endParaRPr sz="1420"/>
          </a:p>
        </p:txBody>
      </p:sp>
      <p:pic>
        <p:nvPicPr>
          <p:cNvPr id="322" name="Google Shape;322;g1ec6b8bb7f3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75" y="1322375"/>
            <a:ext cx="49244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c6b8bb7f3_0_164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…큰일날 뻔했다. 이곳은 여자화장실이다.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A씨는 옆에 있는 점자에도 [점점점 지팡이]를 가져다댔다.</a:t>
            </a:r>
            <a:endParaRPr sz="1420"/>
          </a:p>
        </p:txBody>
      </p:sp>
      <p:sp>
        <p:nvSpPr>
          <p:cNvPr id="328" name="Google Shape;328;g1ec6b8bb7f3_0_164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g1ec6b8bb7f3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c6b8bb7f3_0_170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남자</a:t>
            </a:r>
            <a:r>
              <a:rPr lang="ko" sz="1420"/>
              <a:t>화장실</a:t>
            </a:r>
            <a:endParaRPr sz="1420"/>
          </a:p>
        </p:txBody>
      </p:sp>
      <p:pic>
        <p:nvPicPr>
          <p:cNvPr id="335" name="Google Shape;335;g1ec6b8bb7f3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50" y="1337988"/>
            <a:ext cx="56292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c6b8bb7f3_0_152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A씨는 무사히 남자화장실을 찾을 수 있었다.</a:t>
            </a:r>
            <a:endParaRPr sz="1420"/>
          </a:p>
        </p:txBody>
      </p:sp>
      <p:sp>
        <p:nvSpPr>
          <p:cNvPr id="341" name="Google Shape;341;g1ec6b8bb7f3_0_152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g1ec6b8bb7f3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c6b8bb7f3_0_127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화장실에 다녀온 뒤에는 피부과를 찾아가야 한다.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진료과 쪽에서 점자를 발견했다. 이곳이 맞을까…?</a:t>
            </a:r>
            <a:endParaRPr sz="1420"/>
          </a:p>
        </p:txBody>
      </p:sp>
      <p:sp>
        <p:nvSpPr>
          <p:cNvPr id="348" name="Google Shape;348;g1ec6b8bb7f3_0_127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g1ec6b8bb7f3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c6b8bb7f3_0_133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정형외과</a:t>
            </a:r>
            <a:endParaRPr sz="1420"/>
          </a:p>
        </p:txBody>
      </p:sp>
      <p:pic>
        <p:nvPicPr>
          <p:cNvPr id="355" name="Google Shape;355;g1ec6b8bb7f3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13" y="1509325"/>
            <a:ext cx="38385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c6b8bb7f3_0_179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20"/>
              <a:t>A씨는 시각장애인이 되고 나서 정형외과를 많이 찾았었다.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20"/>
              <a:t>저번 주에는 길가에 툭 튀어나온 벽돌에 발이 걸려 넘어졌고 발목을 다쳤었다. 공사 마무리를 제대로 하지 않아서 생긴 사고였다. 하지만 오늘은 정형외과에 가지 않는다. 다음 진료과에서 점자를 발견했다.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361" name="Google Shape;361;g1ec6b8bb7f3_0_179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g1ec6b8bb7f3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c6b8bb7f3_0_186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피부과</a:t>
            </a:r>
            <a:endParaRPr sz="1420"/>
          </a:p>
        </p:txBody>
      </p:sp>
      <p:pic>
        <p:nvPicPr>
          <p:cNvPr id="368" name="Google Shape;368;g1ec6b8bb7f3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25" y="1596600"/>
            <a:ext cx="37147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c6b8bb7f3_0_193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A씨는 피부과에서 진료를 받았다. 그리고 다음 주에도 진료 예약을 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이제 구청으로 가야 한다. 다행히 아직 행사에 늦지 않았다.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374" name="Google Shape;374;g1ec6b8bb7f3_0_193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g1ec6b8bb7f3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ec6b8bb7f3_0_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025" y="1149625"/>
            <a:ext cx="1057975" cy="23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훈맹정음</a:t>
            </a:r>
            <a:endParaRPr/>
          </a:p>
        </p:txBody>
      </p:sp>
      <p:sp>
        <p:nvSpPr>
          <p:cNvPr id="86" name="Google Shape;8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6점식 점자를 도입하여 총 64가지의 조합으로 한글을 표현해 낼 수 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송암 박두성 선생. 1926년 11월 4일 한국 최초의 점자인 훈맹정음을 창안.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025" y="2092900"/>
            <a:ext cx="3848100" cy="24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01 프로젝트 개요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c6b8bb7f3_0_208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A씨는 구청에 도착했다. 이제 장애인복지과로 가야 한다.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가까운 문 근처에 갔더니 점자를 발견해서 [점점점 지팡이]를 가져다댔다.</a:t>
            </a:r>
            <a:endParaRPr sz="1420"/>
          </a:p>
        </p:txBody>
      </p:sp>
      <p:sp>
        <p:nvSpPr>
          <p:cNvPr id="382" name="Google Shape;382;g1ec6b8bb7f3_0_208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g1ec6b8bb7f3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ec6b8bb7f3_0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012" y="1149625"/>
            <a:ext cx="1057975" cy="23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c6b8bb7f3_0_214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도로과</a:t>
            </a:r>
            <a:endParaRPr sz="1420"/>
          </a:p>
        </p:txBody>
      </p:sp>
      <p:pic>
        <p:nvPicPr>
          <p:cNvPr id="390" name="Google Shape;390;g1ec6b8bb7f3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25" y="1548650"/>
            <a:ext cx="38957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c6b8bb7f3_0_222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A씨는 도로과에 가서 저번 주에 발생한 벽돌 사고에 대해서 따지고 싶었지만 참기로 했다. 지금은 빨리 장애인복지과로 가서 받아야 할 물건이 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벽을 더듬다 보니까 또 다른 점자를 찾았다. 그리고 그곳에 </a:t>
            </a:r>
            <a:r>
              <a:rPr lang="ko" sz="1420"/>
              <a:t>[점점점 지팡이]를 가져다댔다.</a:t>
            </a:r>
            <a:endParaRPr sz="1420"/>
          </a:p>
        </p:txBody>
      </p:sp>
      <p:sp>
        <p:nvSpPr>
          <p:cNvPr id="396" name="Google Shape;396;g1ec6b8bb7f3_0_222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g1ec6b8bb7f3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ec6b8bb7f3_0_229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장애인복지과</a:t>
            </a:r>
            <a:endParaRPr sz="1420"/>
          </a:p>
        </p:txBody>
      </p:sp>
      <p:pic>
        <p:nvPicPr>
          <p:cNvPr id="403" name="Google Shape;403;g1ec6b8bb7f3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1520075"/>
            <a:ext cx="52959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1ec6b8bb7f3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ec6b8bb7f3_0_237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20"/>
              <a:t>A씨는 장애인복지과로 들어가서 주무관을 만났다.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20"/>
              <a:t>3주 전, 장애인복지과의 홍종윤 주무관은 이번 장애인의 날 행사를 위해서 모든 연주자의 악기를 고쳐준다고 수거해 갔었다.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410" name="Google Shape;410;g1ec6b8bb7f3_0_237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g1ec6b8bb7f3_0_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712" y="1373350"/>
            <a:ext cx="1057975" cy="239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ec6b8bb7f3_0_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4175" y="899713"/>
            <a:ext cx="1018075" cy="28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c6b8bb7f3_0_244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A씨의 색소폰은 버튼 하나를 교체했다. 색소폰을 불어 보니까 전보다 음이 더 좋아졌다.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화상을 입은 손가락이 조금 따끔했지만 참을 만했다.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A씨는 이제 행사장에 가야 한다.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pic>
        <p:nvPicPr>
          <p:cNvPr id="418" name="Google Shape;418;g1ec6b8bb7f3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550075"/>
            <a:ext cx="5143500" cy="341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c6b8bb7f3_0_260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셔틀 버스를 타고 까치산역 다운공원에 있는 행사장에 도착했다.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A씨는 대기실로 들어갔다. 분명 다른 연주자들도 있을 텐데 긴장을 많이한 듯이 아무런 소리도 들리지 않았다.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424" name="Google Shape;424;g1ec6b8bb7f3_0_260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g1ec6b8bb7f3_0_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ec6b8bb7f3_0_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012" y="1149625"/>
            <a:ext cx="1057975" cy="23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c6b8bb7f3_0_271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몇 분이 지나자, A씨의 차례가 되었다.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A씨는 무대로 나가서 가장 잘하는 연주곡인 [loving you]를 연주했다.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432" name="Google Shape;432;g1ec6b8bb7f3_0_271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g1ec6b8bb7f3_0_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c6b8bb7f3_0_278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수많은 박수를 받고 행사를 마무리했다. 연주 도중에 손가락이 아팠지만 그 정도는 참아야만 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pic>
        <p:nvPicPr>
          <p:cNvPr id="439" name="Google Shape;439;g1ec6b8bb7f3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550075"/>
            <a:ext cx="5143500" cy="341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c6b8bb7f3_0_284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이제 집에 데려다 주는 셔틀 버스를 타면 된다. 그런데 잠시 화장실에 다녀온 사이 셔틀 버스가 떠나버렸다!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어쩔 수 없이 A씨는 지하철을 타기로 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445" name="Google Shape;445;g1ec6b8bb7f3_0_284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g1ec6b8bb7f3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50" y="537550"/>
            <a:ext cx="3600449" cy="39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500" y="557212"/>
            <a:ext cx="3600449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01 프로젝트 개요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ec6b8bb7f3_0_291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조금 걸어서 까치산 역에 도착했다. 이제 밑으로 내려가면 된다.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A씨는 반드시 </a:t>
            </a:r>
            <a:r>
              <a:rPr lang="ko" sz="1420"/>
              <a:t>엘리베이터를 타야 했다. 출입구에는 계단이 많아서 힘들기 때문이다.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다행히 근처에서 점자를 발견했고, [점점점 지팡이]를 가져다댔다.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452" name="Google Shape;452;g1ec6b8bb7f3_0_291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g1ec6b8bb7f3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c6b8bb7f3_0_301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출입구</a:t>
            </a:r>
            <a:endParaRPr sz="1420"/>
          </a:p>
        </p:txBody>
      </p:sp>
      <p:pic>
        <p:nvPicPr>
          <p:cNvPr id="459" name="Google Shape;459;g1ec6b8bb7f3_0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50" y="1643900"/>
            <a:ext cx="37719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c6b8bb7f3_0_309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이런… 이곳은 계단이 많은 곳이다.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A씨는 사람들의 목소리가 들리는 다른 쪽에서 점자를 발견했다. 그리고 </a:t>
            </a:r>
            <a:r>
              <a:rPr lang="ko" sz="1420"/>
              <a:t>[점점점 지팡이]를 가져다댔다.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465" name="Google Shape;465;g1ec6b8bb7f3_0_309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g1ec6b8bb7f3_0_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ec6b8bb7f3_0_315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엘리베이터</a:t>
            </a:r>
            <a:endParaRPr sz="1420"/>
          </a:p>
        </p:txBody>
      </p:sp>
      <p:pic>
        <p:nvPicPr>
          <p:cNvPr id="472" name="Google Shape;472;g1ec6b8bb7f3_0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00" y="1924050"/>
            <a:ext cx="47529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ec6b8bb7f3_0_323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엘리베이터를 찾았다!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478" name="Google Shape;478;g1ec6b8bb7f3_0_323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g1ec6b8bb7f3_0_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ec6b8bb7f3_0_330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A씨는 지하철 타는 곳으로 내려왔다. 이제 화곡역 방향으로 타야 한다. 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일단 지금 오는 전철 쪽으로 가서 점자를 찾았다. 그리고 </a:t>
            </a:r>
            <a:r>
              <a:rPr lang="ko" sz="1420"/>
              <a:t>[점점점 지팡이]를 가져다댔다.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485" name="Google Shape;485;g1ec6b8bb7f3_0_330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g1ec6b8bb7f3_0_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ec6b8bb7f3_0_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237" y="1458550"/>
            <a:ext cx="1057975" cy="23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c6b8bb7f3_0_338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신정역</a:t>
            </a:r>
            <a:endParaRPr sz="1420"/>
          </a:p>
        </p:txBody>
      </p:sp>
      <p:pic>
        <p:nvPicPr>
          <p:cNvPr id="493" name="Google Shape;493;g1ec6b8bb7f3_0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50" y="1553425"/>
            <a:ext cx="34671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c6b8bb7f3_0_345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신정역으로 갈 뻔했다….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반대편으로 가서 점자 쪽에 </a:t>
            </a:r>
            <a:r>
              <a:rPr lang="ko" sz="1420"/>
              <a:t>[점점점 지팡이]를 가져다댔다.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499" name="Google Shape;499;g1ec6b8bb7f3_0_345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g1ec6b8bb7f3_0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ec6b8bb7f3_0_352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화곡역</a:t>
            </a:r>
            <a:endParaRPr sz="1420"/>
          </a:p>
        </p:txBody>
      </p:sp>
      <p:pic>
        <p:nvPicPr>
          <p:cNvPr id="506" name="Google Shape;506;g1ec6b8bb7f3_0_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275" y="1895475"/>
            <a:ext cx="37814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ec6b8bb7f3_0_365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찾았다! 화곡역이다!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A씨는 그쪽 전철을 타고 화곡역에서 내렸다.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512" name="Google Shape;512;g1ec6b8bb7f3_0_365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g1ec6b8bb7f3_0_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c6b8bb7f3_0_3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개발 동기</a:t>
            </a:r>
            <a:endParaRPr/>
          </a:p>
        </p:txBody>
      </p:sp>
      <p:sp>
        <p:nvSpPr>
          <p:cNvPr id="101" name="Google Shape;101;g1ec6b8bb7f3_0_397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01 프로젝트 개요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02" name="Google Shape;102;g1ec6b8bb7f3_0_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25" y="1170125"/>
            <a:ext cx="2609850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ec6b8bb7f3_0_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900" y="1170125"/>
            <a:ext cx="3110401" cy="20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ec6b8bb7f3_0_397"/>
          <p:cNvSpPr txBox="1"/>
          <p:nvPr/>
        </p:nvSpPr>
        <p:spPr>
          <a:xfrm>
            <a:off x="4811725" y="4626250"/>
            <a:ext cx="37302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5"/>
              </a:rPr>
              <a:t>https://www.imaeil.com/page/view/2010090910444604946</a:t>
            </a:r>
            <a:br>
              <a:rPr lang="ko" sz="800">
                <a:solidFill>
                  <a:schemeClr val="dk2"/>
                </a:solidFill>
              </a:rPr>
            </a:br>
            <a:r>
              <a:rPr lang="ko" sz="800" u="sng">
                <a:solidFill>
                  <a:schemeClr val="hlink"/>
                </a:solidFill>
                <a:hlinkClick r:id="rId6"/>
              </a:rPr>
              <a:t>https://www.donga.com/news/Society/article/all/20221015/115962615/1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https://www.imedialife.co.kr/news/articleView.html?idxno=39323</a:t>
            </a:r>
            <a:br>
              <a:rPr lang="ko" sz="800">
                <a:solidFill>
                  <a:schemeClr val="dk2"/>
                </a:solidFill>
              </a:rPr>
            </a:br>
            <a:br>
              <a:rPr lang="ko" sz="800">
                <a:solidFill>
                  <a:schemeClr val="dk2"/>
                </a:solidFill>
              </a:rPr>
            </a:br>
            <a:endParaRPr sz="800">
              <a:solidFill>
                <a:schemeClr val="dk2"/>
              </a:solidFill>
            </a:endParaRPr>
          </a:p>
        </p:txBody>
      </p:sp>
      <p:pic>
        <p:nvPicPr>
          <p:cNvPr id="105" name="Google Shape;105;g1ec6b8bb7f3_0_3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3576" y="3223100"/>
            <a:ext cx="4860950" cy="13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ec6b8bb7f3_0_397"/>
          <p:cNvSpPr txBox="1"/>
          <p:nvPr/>
        </p:nvSpPr>
        <p:spPr>
          <a:xfrm>
            <a:off x="6207175" y="1187525"/>
            <a:ext cx="24990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점자가 훼손된 사례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ec6b8bb7f3_0_359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420"/>
              <a:t>그런 다음, 엘리베이터를 타고 지상으로 올라왔다.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519" name="Google Shape;519;g1ec6b8bb7f3_0_359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g1ec6b8bb7f3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50075"/>
            <a:ext cx="8520599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c6b8bb7f3_0_372"/>
          <p:cNvSpPr txBox="1"/>
          <p:nvPr>
            <p:ph type="title"/>
          </p:nvPr>
        </p:nvSpPr>
        <p:spPr>
          <a:xfrm>
            <a:off x="311700" y="3966475"/>
            <a:ext cx="85206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20"/>
              <a:t>A씨는 </a:t>
            </a:r>
            <a:r>
              <a:rPr lang="ko" sz="1420"/>
              <a:t>집에 잘 도착해서 뿌듯했고, [점점점 지팡이]를 지원받아서 다행이라는 생각이 들었다.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  <p:sp>
        <p:nvSpPr>
          <p:cNvPr id="526" name="Google Shape;526;g1ec6b8bb7f3_0_372"/>
          <p:cNvSpPr txBox="1"/>
          <p:nvPr>
            <p:ph idx="1" type="body"/>
          </p:nvPr>
        </p:nvSpPr>
        <p:spPr>
          <a:xfrm>
            <a:off x="311700" y="55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g1ec6b8bb7f3_0_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5750"/>
            <a:ext cx="8520599" cy="368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1ec6b8bb7f3_0_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012" y="1149625"/>
            <a:ext cx="1057975" cy="23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ec6b8bb7f3_0_380"/>
          <p:cNvSpPr txBox="1"/>
          <p:nvPr>
            <p:ph idx="1" type="body"/>
          </p:nvPr>
        </p:nvSpPr>
        <p:spPr>
          <a:xfrm>
            <a:off x="311700" y="712257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/>
              <a:t>THE END</a:t>
            </a:r>
            <a:endParaRPr sz="5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ec6b8bb7f3_0_4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문제점 및 해결 방법</a:t>
            </a:r>
            <a:endParaRPr/>
          </a:p>
        </p:txBody>
      </p:sp>
      <p:sp>
        <p:nvSpPr>
          <p:cNvPr id="539" name="Google Shape;539;g1ec6b8bb7f3_0_411"/>
          <p:cNvSpPr txBox="1"/>
          <p:nvPr>
            <p:ph idx="1" type="body"/>
          </p:nvPr>
        </p:nvSpPr>
        <p:spPr>
          <a:xfrm>
            <a:off x="311700" y="1152475"/>
            <a:ext cx="515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0003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실제 점자는 빈 공간에 작은 점이 없다.</a:t>
            </a:r>
            <a:br>
              <a:rPr lang="ko"/>
            </a:br>
            <a:r>
              <a:rPr lang="ko"/>
              <a:t>점의 위 아래가 비어 있는 경우에는 그리드를 그려 추출 가능하나, 아예 한 열이 빈 경우 추출하기가 매우 까다롭다.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숫자를 출력하려면 수표를 앞에 붙여야 하는 까다로움이 있어서 번역 알고리즘에 추가해야 한다.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특수 문자와 접속사 약어도 두 칸을 사용하는 경우가 있어서 제외했다. 완벽하게 사용하려면 </a:t>
            </a:r>
            <a:r>
              <a:rPr lang="ko"/>
              <a:t>번역 알고리즘에 </a:t>
            </a:r>
            <a:r>
              <a:rPr lang="ko"/>
              <a:t>추가를 해야 한다.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003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편의성을 위해서 영상 촬영 도구와 연동을 해야 한다.</a:t>
            </a:r>
            <a:br>
              <a:rPr lang="ko"/>
            </a:br>
            <a:endParaRPr/>
          </a:p>
        </p:txBody>
      </p:sp>
      <p:sp>
        <p:nvSpPr>
          <p:cNvPr id="540" name="Google Shape;540;g1ec6b8bb7f3_0_411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04 </a:t>
            </a:r>
            <a:r>
              <a:rPr lang="ko" sz="1000">
                <a:solidFill>
                  <a:schemeClr val="dk2"/>
                </a:solidFill>
              </a:rPr>
              <a:t>문제점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541" name="Google Shape;541;g1ec6b8bb7f3_0_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425" y="3010600"/>
            <a:ext cx="12858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ec6b8bb7f3_0_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750" y="3010604"/>
            <a:ext cx="1335683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ec6b8bb7f3_0_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750" y="1815445"/>
            <a:ext cx="1335675" cy="113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ec6b8bb7f3_0_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0">
                <a:solidFill>
                  <a:schemeClr val="dk1"/>
                </a:solidFill>
              </a:rPr>
              <a:t>QnA</a:t>
            </a:r>
            <a:endParaRPr sz="10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1ec6b8bb7f3_1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75" y="2634025"/>
            <a:ext cx="8839203" cy="19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ec6b8bb7f3_10_27"/>
          <p:cNvSpPr txBox="1"/>
          <p:nvPr/>
        </p:nvSpPr>
        <p:spPr>
          <a:xfrm>
            <a:off x="5209725" y="4630875"/>
            <a:ext cx="31395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출처 https://mobile.hidoc.co.kr/healthstory/news/C0000744324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113" name="Google Shape;113;g1ec6b8bb7f3_1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614425"/>
            <a:ext cx="67056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ec6b8bb7f3_1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575" y="970275"/>
            <a:ext cx="4399974" cy="16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ec6b8bb7f3_10_27"/>
          <p:cNvSpPr txBox="1"/>
          <p:nvPr/>
        </p:nvSpPr>
        <p:spPr>
          <a:xfrm>
            <a:off x="5082225" y="1441263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점자 배우기의 어려움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6" name="Google Shape;116;g1ec6b8bb7f3_10_27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01 프로젝트 개요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c6b8bb7f3_10_32"/>
          <p:cNvSpPr txBox="1"/>
          <p:nvPr>
            <p:ph type="title"/>
          </p:nvPr>
        </p:nvSpPr>
        <p:spPr>
          <a:xfrm>
            <a:off x="2270100" y="471100"/>
            <a:ext cx="4603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888"/>
              <a:t>점자 표준 미준수</a:t>
            </a:r>
            <a:endParaRPr sz="1888"/>
          </a:p>
        </p:txBody>
      </p:sp>
      <p:pic>
        <p:nvPicPr>
          <p:cNvPr id="122" name="Google Shape;122;g1ec6b8bb7f3_1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4400"/>
            <a:ext cx="4174324" cy="15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ec6b8bb7f3_1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22925"/>
            <a:ext cx="5969776" cy="21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ec6b8bb7f3_1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6725" y="1174400"/>
            <a:ext cx="4480975" cy="13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ec6b8bb7f3_10_32"/>
          <p:cNvSpPr txBox="1"/>
          <p:nvPr/>
        </p:nvSpPr>
        <p:spPr>
          <a:xfrm>
            <a:off x="6163450" y="4509675"/>
            <a:ext cx="277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</a:rPr>
              <a:t>출처 : https://m.dongascience.com/news.php?idx=32159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26" name="Google Shape;126;g1ec6b8bb7f3_10_32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01 프로젝트 개요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c6b8bb7f3_10_49"/>
          <p:cNvSpPr txBox="1"/>
          <p:nvPr>
            <p:ph type="title"/>
          </p:nvPr>
        </p:nvSpPr>
        <p:spPr>
          <a:xfrm>
            <a:off x="427550" y="1675875"/>
            <a:ext cx="8520600" cy="25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시각장애인들은 점자를 배우기가 힘들고, 배웠다고 해도 훼손되거나 제멋대로 찍힌 점자라면 읽는 것도 힘들다.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그렇다면 점자를 이미지로 인식하고 소리로 알려주면 어떨까?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" name="Google Shape;132;g1ec6b8bb7f3_10_49"/>
          <p:cNvSpPr txBox="1"/>
          <p:nvPr/>
        </p:nvSpPr>
        <p:spPr>
          <a:xfrm>
            <a:off x="242975" y="220450"/>
            <a:ext cx="1213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01 프로젝트 개요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